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71" r:id="rId5"/>
    <p:sldId id="272" r:id="rId6"/>
    <p:sldId id="273" r:id="rId7"/>
    <p:sldId id="266" r:id="rId8"/>
    <p:sldId id="267" r:id="rId9"/>
    <p:sldId id="261" r:id="rId10"/>
    <p:sldId id="270" r:id="rId11"/>
    <p:sldId id="268" r:id="rId12"/>
    <p:sldId id="269" r:id="rId13"/>
    <p:sldId id="260" r:id="rId14"/>
    <p:sldId id="264" r:id="rId15"/>
    <p:sldId id="265" r:id="rId16"/>
    <p:sldId id="263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955D6"/>
    <a:srgbClr val="6868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8459-855E-4CD6-BF5D-F55BA6C3EC30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14910-4EF5-4989-85F1-82104A272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8459-855E-4CD6-BF5D-F55BA6C3EC30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14910-4EF5-4989-85F1-82104A272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8459-855E-4CD6-BF5D-F55BA6C3EC30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14910-4EF5-4989-85F1-82104A272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8459-855E-4CD6-BF5D-F55BA6C3EC30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14910-4EF5-4989-85F1-82104A272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8459-855E-4CD6-BF5D-F55BA6C3EC30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14910-4EF5-4989-85F1-82104A272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8459-855E-4CD6-BF5D-F55BA6C3EC30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14910-4EF5-4989-85F1-82104A272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8459-855E-4CD6-BF5D-F55BA6C3EC30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14910-4EF5-4989-85F1-82104A272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8459-855E-4CD6-BF5D-F55BA6C3EC30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14910-4EF5-4989-85F1-82104A272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8459-855E-4CD6-BF5D-F55BA6C3EC30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14910-4EF5-4989-85F1-82104A272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8459-855E-4CD6-BF5D-F55BA6C3EC30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14910-4EF5-4989-85F1-82104A272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8459-855E-4CD6-BF5D-F55BA6C3EC30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14910-4EF5-4989-85F1-82104A2722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3808459-855E-4CD6-BF5D-F55BA6C3EC30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414910-4EF5-4989-85F1-82104A272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TEENAGE RELATIONSHIPS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By: Alma </a:t>
            </a:r>
            <a:r>
              <a:rPr lang="en-US" dirty="0" err="1" smtClean="0">
                <a:solidFill>
                  <a:schemeClr val="tx1"/>
                </a:solidFill>
              </a:rPr>
              <a:t>Mulabegovic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Doruntina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Collaku</a:t>
            </a:r>
            <a:r>
              <a:rPr lang="en-US" dirty="0" smtClean="0">
                <a:solidFill>
                  <a:schemeClr val="tx1"/>
                </a:solidFill>
              </a:rPr>
              <a:t> &amp;&amp; Emily </a:t>
            </a:r>
            <a:r>
              <a:rPr lang="en-US" dirty="0" err="1" smtClean="0">
                <a:solidFill>
                  <a:schemeClr val="tx1"/>
                </a:solidFill>
              </a:rPr>
              <a:t>Norell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SEXUAL HARRASMENT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TI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294917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IS SEXUAL HARRASMENT?</a:t>
            </a:r>
          </a:p>
          <a:p>
            <a:r>
              <a:rPr lang="en-US" dirty="0" smtClean="0"/>
              <a:t>Sexual harassment in schools is unwanted and unwelcome behavior of a sexual nature that interferes with the right to receive an equal educational opportunity </a:t>
            </a:r>
          </a:p>
          <a:p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PEER PRESSURE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tin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4191000" cy="327536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a survey of 4239 teens nationwide, were asked:</a:t>
            </a:r>
          </a:p>
          <a:p>
            <a:pPr>
              <a:buNone/>
            </a:pPr>
            <a:r>
              <a:rPr lang="en-US" dirty="0" smtClean="0"/>
              <a:t>“What do you think is the biggest influence to try drugs?”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59% responded peer pressure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32% responded stress and problems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8% responded examples from movies, music and the media.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 BROKEN RECORD METHOD</a:t>
            </a:r>
            <a:endParaRPr lang="en-US" dirty="0" smtClean="0"/>
          </a:p>
          <a:p>
            <a:r>
              <a:rPr lang="en-US" b="1" dirty="0" smtClean="0"/>
              <a:t>KEN: </a:t>
            </a:r>
            <a:r>
              <a:rPr lang="en-US" dirty="0" smtClean="0"/>
              <a:t>Do you want to smoke a joint?</a:t>
            </a:r>
          </a:p>
          <a:p>
            <a:r>
              <a:rPr lang="en-US" b="1" dirty="0" smtClean="0"/>
              <a:t>SAM:</a:t>
            </a:r>
            <a:r>
              <a:rPr lang="en-US" dirty="0" smtClean="0"/>
              <a:t> I don't do drugs.</a:t>
            </a:r>
          </a:p>
          <a:p>
            <a:r>
              <a:rPr lang="en-US" b="1" dirty="0" smtClean="0"/>
              <a:t>KEN:</a:t>
            </a:r>
            <a:r>
              <a:rPr lang="en-US" dirty="0" smtClean="0"/>
              <a:t> Just try it. It's not a big deal.</a:t>
            </a:r>
          </a:p>
          <a:p>
            <a:r>
              <a:rPr lang="en-US" b="1" dirty="0" smtClean="0"/>
              <a:t>SAM:</a:t>
            </a:r>
            <a:r>
              <a:rPr lang="en-US" dirty="0" smtClean="0"/>
              <a:t> I don't do drugs.</a:t>
            </a:r>
          </a:p>
          <a:p>
            <a:r>
              <a:rPr lang="en-US" b="1" dirty="0" smtClean="0"/>
              <a:t>KEN:</a:t>
            </a:r>
            <a:r>
              <a:rPr lang="en-US" dirty="0" smtClean="0"/>
              <a:t> What are you, a </a:t>
            </a:r>
            <a:r>
              <a:rPr lang="en-US" dirty="0" err="1" smtClean="0"/>
              <a:t>wuss</a:t>
            </a:r>
            <a:r>
              <a:rPr lang="en-US" dirty="0" smtClean="0"/>
              <a:t>? Don't be such a baby.</a:t>
            </a:r>
          </a:p>
          <a:p>
            <a:r>
              <a:rPr lang="en-US" b="1" dirty="0" smtClean="0"/>
              <a:t>SAM:</a:t>
            </a:r>
            <a:r>
              <a:rPr lang="en-US" dirty="0" smtClean="0"/>
              <a:t> I don't do drugs.</a:t>
            </a:r>
          </a:p>
          <a:p>
            <a:r>
              <a:rPr lang="en-US" b="1" dirty="0" smtClean="0"/>
              <a:t>KEN:</a:t>
            </a:r>
            <a:r>
              <a:rPr lang="en-US" dirty="0" smtClean="0"/>
              <a:t> Is that all you can say?</a:t>
            </a:r>
          </a:p>
          <a:p>
            <a:r>
              <a:rPr lang="en-US" b="1" dirty="0" smtClean="0"/>
              <a:t>SAM:</a:t>
            </a:r>
            <a:r>
              <a:rPr lang="en-US" dirty="0" smtClean="0"/>
              <a:t> I don't do drugs.</a:t>
            </a:r>
          </a:p>
          <a:p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      FAMILY RELTIONSHIPS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haroni" pitchFamily="2" charset="-79"/>
                <a:cs typeface="Aharoni" pitchFamily="2" charset="-79"/>
              </a:rPr>
              <a:t>Communicat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haroni" pitchFamily="2" charset="-79"/>
                <a:cs typeface="Aharoni" pitchFamily="2" charset="-79"/>
              </a:rPr>
              <a:t>-ion issues are at the heart of healthy and successful family dynamics.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Placeholder 4" descr="yellin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20" r="4520"/>
          <a:stretch>
            <a:fillRect/>
          </a:stretch>
        </p:blipFill>
        <p:spPr/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 THEY GROW UP (stages)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www.whitegadget.com/attachments/pc-wallpapers/84538d1320047623-baby-baby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2286000" cy="2286000"/>
          </a:xfrm>
          <a:prstGeom prst="rect">
            <a:avLst/>
          </a:prstGeom>
          <a:noFill/>
        </p:spPr>
      </p:pic>
      <p:pic>
        <p:nvPicPr>
          <p:cNvPr id="17412" name="Picture 4" descr="http://www.familyplayandlearn.com/000801_0339_0107_ts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838200"/>
            <a:ext cx="3276600" cy="3479575"/>
          </a:xfrm>
          <a:prstGeom prst="rect">
            <a:avLst/>
          </a:prstGeom>
          <a:noFill/>
        </p:spPr>
      </p:pic>
      <p:pic>
        <p:nvPicPr>
          <p:cNvPr id="17417" name="Picture 9" descr="C:\Users\Gordana Pecic\Pictures\mit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838200"/>
            <a:ext cx="24003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8183880" cy="1051560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COMMUNICATION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83880" cy="4187952"/>
          </a:xfrm>
        </p:spPr>
        <p:txBody>
          <a:bodyPr/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Communication is the primary indicator of the quality of the adolescent–parent relationship”</a:t>
            </a:r>
          </a:p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Open Communication</a:t>
            </a:r>
          </a:p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Healthy Relationships</a:t>
            </a:r>
          </a:p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Strengthen Relationships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21078588">
            <a:off x="6083866" y="4463516"/>
            <a:ext cx="2678529" cy="105156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RULES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85800"/>
            <a:ext cx="670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Rules change drastically during adolescence and teens. 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7 Rules of Parenting</a:t>
            </a:r>
          </a:p>
          <a:p>
            <a:pPr marL="971550" lvl="1" indent="-51435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What You Do Matters</a:t>
            </a:r>
          </a:p>
          <a:p>
            <a:pPr marL="971550" lvl="1" indent="-51435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You Can’t Be Too Loving</a:t>
            </a:r>
          </a:p>
          <a:p>
            <a:pPr marL="971550" lvl="1" indent="-51435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Stay Involved</a:t>
            </a:r>
          </a:p>
          <a:p>
            <a:pPr marL="971550" lvl="1" indent="-51435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Adapt Your Parenting</a:t>
            </a:r>
          </a:p>
          <a:p>
            <a:pPr marL="971550" lvl="1" indent="-51435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Set Limits</a:t>
            </a:r>
          </a:p>
          <a:p>
            <a:pPr marL="971550" lvl="1" indent="-51435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Foster Independence</a:t>
            </a:r>
          </a:p>
          <a:p>
            <a:pPr marL="971550" lvl="1" indent="-514350">
              <a:buAutoNum type="arabicPeriod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Explain Your Decisions 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 PROFESSIONAL RELATIONSHIPS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haroni" pitchFamily="2" charset="-79"/>
                <a:cs typeface="Aharoni" pitchFamily="2" charset="-79"/>
              </a:rPr>
              <a:t>We spend a large portion of our day at work. In today's information and service centered economies, success in your career will be greatly affected by your abilities to relate to others interpersonally.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Placeholder 4" descr="pro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354" b="13354"/>
          <a:stretch>
            <a:fillRect/>
          </a:stretch>
        </p:blipFill>
        <p:spPr/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elec-intro.com/EX/05-13-18/B%26PD.Web.Photo.Fall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3581400" cy="2184400"/>
          </a:xfrm>
          <a:prstGeom prst="rect">
            <a:avLst/>
          </a:prstGeom>
          <a:noFill/>
        </p:spPr>
      </p:pic>
      <p:pic>
        <p:nvPicPr>
          <p:cNvPr id="1032" name="Picture 8" descr="http://www.mafamily.org/wp-content/uploads/2011/01/happy-family-sl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33400"/>
            <a:ext cx="4199636" cy="27935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DIFFERENT TYPES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t0.gstatic.com/images?q=tbn:ANd9GcTImRzR7yI90FGhV6WtLsGrWDFZpeuy414QOfSCoPyZUlkrvEa_LN0C4fmj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09600"/>
            <a:ext cx="2819400" cy="25219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6200000">
            <a:off x="-534882" y="1677883"/>
            <a:ext cx="235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FRIENDSHIPS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7690365" y="1377435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FAMILY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7271266" y="42349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ROMANTIC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24933" y="4234935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PROFESSIONAL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030" name="Picture 6" descr="http://stoprentingrealty.com/sitebuildercontent/sitebuilderpictures/couple-smil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429000"/>
            <a:ext cx="3048000" cy="20213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ROMANTIC RELATIONSHIPS</a:t>
            </a:r>
            <a:endParaRPr lang="en-US" dirty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			</a:t>
            </a:r>
          </a:p>
          <a:p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Romantic relationships are often conceptualized as friendships marked by passion, commitment and intimacy. </a:t>
            </a:r>
            <a:endParaRPr lang="en-US" sz="2000" dirty="0">
              <a:solidFill>
                <a:schemeClr val="bg2">
                  <a:lumMod val="9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Placeholder 6" descr="hear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662" r="4662"/>
          <a:stretch>
            <a:fillRect/>
          </a:stretch>
        </p:blipFill>
        <p:spPr/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Building a Romantic Relationship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09600"/>
            <a:ext cx="6553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PICK MATE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INTRODUCE (SMALL TALK)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BECOME FRIENDS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START DATING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TALK ABOUT WHERE YOU STAND WITH EACHOTHER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STAY FRIENDS OR START A RELATIONSHIP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BE SURE TO COMMUNICATE WANTS/NEEDS WITH EACHOTHER 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LONG TERM OR BREAK UP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KEEP COMMUNICATING AND FOCUSING ON CHANGES IN THE RELATIONSHIP (ARE YOU COMPTAIBLE ?) 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MAKE A BIGGER COMMITENT OR END IT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71600"/>
            <a:ext cx="3764280" cy="105156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 Black" pitchFamily="34" charset="0"/>
              </a:rPr>
              <a:t>Give a relationship time and care to develop: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743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Learning to give or receive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Revealing feelings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Listening and supporting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4495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YES,</a:t>
            </a:r>
          </a:p>
          <a:p>
            <a:r>
              <a:rPr lang="en-US" dirty="0" smtClean="0"/>
              <a:t>YOU WILL HAVE TO “TALK ABOUT IT”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potion for love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rennielsen.files.wordpress.com/2011/04/white-love-potion-heart-bubbles-vector-women-s-t-shirts_desig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05200"/>
            <a:ext cx="2362199" cy="236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253083">
            <a:off x="5019580" y="3757873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1. Attraction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745707">
            <a:off x="6760088" y="4087545"/>
            <a:ext cx="192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2.Closeness 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724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3.Commitment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858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Combined in different ways to make different kinds of relationships: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057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Closeness w/out Attraction = Best friends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2590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Attraction w/out Closeness= Crush/ infatuation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124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Attraction + Closeness= Romantic Love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3657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w/out all 3 = professional/ casual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Relationship Compatibility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914400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66CC"/>
                </a:solidFill>
                <a:latin typeface="Lucida Handwriting" pitchFamily="66" charset="0"/>
              </a:rPr>
              <a:t>THE                            </a:t>
            </a:r>
          </a:p>
          <a:p>
            <a:endParaRPr lang="en-US" sz="4000" dirty="0" smtClean="0">
              <a:solidFill>
                <a:srgbClr val="FF66CC"/>
              </a:solidFill>
              <a:latin typeface="Lucida Handwriting" pitchFamily="66" charset="0"/>
            </a:endParaRPr>
          </a:p>
          <a:p>
            <a:endParaRPr lang="en-US" sz="4000" dirty="0" smtClean="0">
              <a:solidFill>
                <a:srgbClr val="FF66CC"/>
              </a:solidFill>
              <a:latin typeface="Lucida Handwriting" pitchFamily="66" charset="0"/>
            </a:endParaRPr>
          </a:p>
          <a:p>
            <a:r>
              <a:rPr lang="en-US" sz="4000" dirty="0" smtClean="0">
                <a:solidFill>
                  <a:srgbClr val="FF66CC"/>
                </a:solidFill>
                <a:latin typeface="Lucida Handwriting" pitchFamily="66" charset="0"/>
              </a:rPr>
              <a:t>TO A HEALTHY HAPPY RELATIONSHIP</a:t>
            </a:r>
            <a:endParaRPr lang="en-US" sz="4000" dirty="0">
              <a:solidFill>
                <a:srgbClr val="FF66CC"/>
              </a:solidFill>
              <a:latin typeface="Lucida Handwriting" pitchFamily="66" charset="0"/>
            </a:endParaRPr>
          </a:p>
        </p:txBody>
      </p:sp>
      <p:pic>
        <p:nvPicPr>
          <p:cNvPr id="27653" name="Picture 5" descr="C:\Users\Gordana Pecic\AppData\Local\Microsoft\Windows\Temporary Internet Files\Content.IE5\PQPPA83V\MC9003898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09600"/>
            <a:ext cx="2337108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EMOTIONAL INTELLIGENCE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626" name="Picture 2" descr="http://www.csml.ucl.ac.uk/images/BusinessIntelligence_I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38200"/>
            <a:ext cx="3842521" cy="350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6858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Before you give yourself to another person you have to make sure you’re emotionally stable for the relationship. </a:t>
            </a:r>
          </a:p>
          <a:p>
            <a:endParaRPr lang="en-US" dirty="0" smtClean="0"/>
          </a:p>
          <a:p>
            <a:r>
              <a:rPr lang="en-US" dirty="0" smtClean="0"/>
              <a:t>TIMING IS EVERYTHING!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		PEER RELATIONSHIPS</a:t>
            </a:r>
            <a:br>
              <a:rPr lang="en-US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Peer relationship is defined as: a friendship relationship based on mutual respect, appreciation, and liking. 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Placeholder 4" descr="friend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20" r="4520"/>
          <a:stretch>
            <a:fillRect/>
          </a:stretch>
        </p:blipFill>
        <p:spPr/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523</TotalTime>
  <Words>415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TEENAGE RELATIONSHIPS</vt:lpstr>
      <vt:lpstr>THE DIFFERENT TYPES </vt:lpstr>
      <vt:lpstr>   ROMANTIC RELATIONSHIPS</vt:lpstr>
      <vt:lpstr>Building a Romantic Relationship</vt:lpstr>
      <vt:lpstr>Give a relationship time and care to develop:</vt:lpstr>
      <vt:lpstr>The potion for love</vt:lpstr>
      <vt:lpstr>Relationship Compatibility  </vt:lpstr>
      <vt:lpstr>EMOTIONAL INTELLIGENCE</vt:lpstr>
      <vt:lpstr>  PEER RELATIONSHIPS </vt:lpstr>
      <vt:lpstr>SEXUAL HARRASMENT  </vt:lpstr>
      <vt:lpstr>PEER PRESSURE </vt:lpstr>
      <vt:lpstr>Slide 12</vt:lpstr>
      <vt:lpstr>       FAMILY RELTIONSHIPS</vt:lpstr>
      <vt:lpstr>AS THEY GROW UP (stages)</vt:lpstr>
      <vt:lpstr>COMMUNICATION</vt:lpstr>
      <vt:lpstr>RULES</vt:lpstr>
      <vt:lpstr>  PROFESSIONAL RELATIONSHIPS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TEENAGE RELATIONSHIPS</dc:title>
  <dc:creator>Gordana Pecic</dc:creator>
  <cp:lastModifiedBy>Gordana Pecic</cp:lastModifiedBy>
  <cp:revision>82</cp:revision>
  <dcterms:created xsi:type="dcterms:W3CDTF">2011-11-16T21:16:46Z</dcterms:created>
  <dcterms:modified xsi:type="dcterms:W3CDTF">2011-12-15T22:47:37Z</dcterms:modified>
</cp:coreProperties>
</file>